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23" r:id="rId3"/>
    <p:sldId id="276" r:id="rId4"/>
    <p:sldId id="285" r:id="rId5"/>
    <p:sldId id="457" r:id="rId6"/>
    <p:sldId id="287" r:id="rId7"/>
    <p:sldId id="304" r:id="rId8"/>
    <p:sldId id="516" r:id="rId9"/>
    <p:sldId id="521" r:id="rId10"/>
    <p:sldId id="522" r:id="rId11"/>
    <p:sldId id="520" r:id="rId12"/>
    <p:sldId id="486" r:id="rId13"/>
    <p:sldId id="517" r:id="rId14"/>
    <p:sldId id="492" r:id="rId15"/>
  </p:sldIdLst>
  <p:sldSz cx="12192000" cy="9144000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>
      <p:cViewPr varScale="1">
        <p:scale>
          <a:sx n="82" d="100"/>
          <a:sy n="82" d="100"/>
        </p:scale>
        <p:origin x="168" y="880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FAFE11-6D77-4A9D-AFDA-D7DE5D18E1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43B51-B11E-499A-8AE0-595F3C4E9D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1B0B964-A18B-4F43-B659-386A0BDC3465}" type="datetimeFigureOut">
              <a:rPr lang="en-US"/>
              <a:pPr>
                <a:defRPr/>
              </a:pPr>
              <a:t>9/8/20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EE0D42-6C23-436A-877F-90F0C3178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B513D5-56DF-4E42-B143-249046AD1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4996B-F27B-4015-8E03-A8AEE39281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5D772-586E-41F6-A042-CCDC31583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25DB3F-1397-4933-8049-A16ECE2658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A8B4962-87BC-4A7C-8759-4205B06F1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AD9667C-F974-4033-9BA8-ACC74F26B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C46C120-5902-4052-8805-68053FC8F36E}"/>
              </a:ext>
            </a:extLst>
          </p:cNvPr>
          <p:cNvSpPr txBox="1">
            <a:spLocks noGrp="1"/>
          </p:cNvSpPr>
          <p:nvPr/>
        </p:nvSpPr>
        <p:spPr bwMode="auto">
          <a:xfrm>
            <a:off x="3905250" y="8848725"/>
            <a:ext cx="29860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3" tIns="46026" rIns="92053" bIns="460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95DFF58-A29B-43C0-A1BE-C65303084A41}" type="slidenum">
              <a:rPr lang="en-US" altLang="en-US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6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A8B4962-87BC-4A7C-8759-4205B06F1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AD9667C-F974-4033-9BA8-ACC74F26B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C46C120-5902-4052-8805-68053FC8F36E}"/>
              </a:ext>
            </a:extLst>
          </p:cNvPr>
          <p:cNvSpPr txBox="1">
            <a:spLocks noGrp="1"/>
          </p:cNvSpPr>
          <p:nvPr/>
        </p:nvSpPr>
        <p:spPr bwMode="auto">
          <a:xfrm>
            <a:off x="3905250" y="8848725"/>
            <a:ext cx="29860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3" tIns="46026" rIns="92053" bIns="460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95DFF58-A29B-43C0-A1BE-C65303084A41}" type="slidenum">
              <a:rPr lang="en-US" altLang="en-US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A8B4962-87BC-4A7C-8759-4205B06F1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AD9667C-F974-4033-9BA8-ACC74F26B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C46C120-5902-4052-8805-68053FC8F36E}"/>
              </a:ext>
            </a:extLst>
          </p:cNvPr>
          <p:cNvSpPr txBox="1">
            <a:spLocks noGrp="1"/>
          </p:cNvSpPr>
          <p:nvPr/>
        </p:nvSpPr>
        <p:spPr bwMode="auto">
          <a:xfrm>
            <a:off x="3905250" y="8848725"/>
            <a:ext cx="29860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3" tIns="46026" rIns="92053" bIns="460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95DFF58-A29B-43C0-A1BE-C65303084A41}" type="slidenum">
              <a:rPr lang="en-US" altLang="en-US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7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C20F00B-2077-4B10-BCCC-CD9B9481D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8500"/>
            <a:ext cx="4656137" cy="3494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5B681C2-21F9-4055-B70A-3E6CCDFE67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24FFCE2-0F31-4B46-AC07-3DDB496C5F55}"/>
              </a:ext>
            </a:extLst>
          </p:cNvPr>
          <p:cNvSpPr txBox="1">
            <a:spLocks noGrp="1"/>
          </p:cNvSpPr>
          <p:nvPr/>
        </p:nvSpPr>
        <p:spPr bwMode="auto">
          <a:xfrm>
            <a:off x="3905250" y="8848725"/>
            <a:ext cx="29860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7" tIns="46644" rIns="93287" bIns="4664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8ED7C4-0A1B-425A-B280-E9FC39B86341}" type="slidenum">
              <a:rPr lang="en-US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038"/>
            <a:ext cx="10363200" cy="196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812810" indent="0" algn="ctr">
              <a:buNone/>
              <a:defRPr/>
            </a:lvl2pPr>
            <a:lvl3pPr marL="1625620" indent="0" algn="ctr">
              <a:buNone/>
              <a:defRPr/>
            </a:lvl3pPr>
            <a:lvl4pPr marL="2438430" indent="0" algn="ctr">
              <a:buNone/>
              <a:defRPr/>
            </a:lvl4pPr>
            <a:lvl5pPr marL="3251241" indent="0" algn="ctr">
              <a:buNone/>
              <a:defRPr/>
            </a:lvl5pPr>
            <a:lvl6pPr marL="4064051" indent="0" algn="ctr">
              <a:buNone/>
              <a:defRPr/>
            </a:lvl6pPr>
            <a:lvl7pPr marL="4876861" indent="0" algn="ctr">
              <a:buNone/>
              <a:defRPr/>
            </a:lvl7pPr>
            <a:lvl8pPr marL="5689671" indent="0" algn="ctr">
              <a:buNone/>
              <a:defRPr/>
            </a:lvl8pPr>
            <a:lvl9pPr marL="65024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F4654E-D464-4F3A-AB9B-20D8DFCD8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8E4253-DDA5-4B45-83DB-7A37C8D42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7340FA-BDC2-4345-8A44-499A22EFA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0263F-DF35-4A17-BF90-D40C05C80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72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BA6E8-BEC1-4C8C-8649-9B4B0ADF5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D2471-1734-4C42-A92F-8F7910602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CDDE33-9469-4FD9-A852-15F4A8565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05A99-FEBB-4A27-B3CA-B0DE35753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2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714"/>
            <a:ext cx="274320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714"/>
            <a:ext cx="7958667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AEC1D1-DD51-4A92-B2C5-E120BDA67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E4F554-C558-4C81-89AA-ECE9A8720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40C920-D133-43EE-8BC7-8E5B69789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49E03-EC95-46CF-A02B-5FE14B498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112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713"/>
            <a:ext cx="109728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133600"/>
            <a:ext cx="10972800" cy="603408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BE6C53-D415-4EB8-A1B6-07ABE9AF9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8041BD-7E3A-4F2C-A727-A35C26E9C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FBA60D-B13E-4669-AB08-F3DA2DA9A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044F9-1A95-4CC6-89EB-09DD3E69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9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C503E6-F9FC-43B8-B0DC-32218023E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09320D-0299-41C0-949F-835DE271C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B740B-3D9C-4DB6-BCD1-650AE93EC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1A014-D810-4D0F-A767-347774218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27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79" y="5875338"/>
            <a:ext cx="10363200" cy="1816100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379" y="3875088"/>
            <a:ext cx="10363200" cy="2000250"/>
          </a:xfrm>
        </p:spPr>
        <p:txBody>
          <a:bodyPr anchor="b"/>
          <a:lstStyle>
            <a:lvl1pPr marL="0" indent="0">
              <a:buNone/>
              <a:defRPr sz="3556"/>
            </a:lvl1pPr>
            <a:lvl2pPr marL="812810" indent="0">
              <a:buNone/>
              <a:defRPr sz="3200"/>
            </a:lvl2pPr>
            <a:lvl3pPr marL="1625620" indent="0">
              <a:buNone/>
              <a:defRPr sz="2844"/>
            </a:lvl3pPr>
            <a:lvl4pPr marL="2438430" indent="0">
              <a:buNone/>
              <a:defRPr sz="2489"/>
            </a:lvl4pPr>
            <a:lvl5pPr marL="3251241" indent="0">
              <a:buNone/>
              <a:defRPr sz="2489"/>
            </a:lvl5pPr>
            <a:lvl6pPr marL="4064051" indent="0">
              <a:buNone/>
              <a:defRPr sz="2489"/>
            </a:lvl6pPr>
            <a:lvl7pPr marL="4876861" indent="0">
              <a:buNone/>
              <a:defRPr sz="2489"/>
            </a:lvl7pPr>
            <a:lvl8pPr marL="5689671" indent="0">
              <a:buNone/>
              <a:defRPr sz="2489"/>
            </a:lvl8pPr>
            <a:lvl9pPr marL="6502481" indent="0">
              <a:buNone/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B510F0-AC00-4E5E-8CD6-E95783C95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909DFD-A182-4DCB-BAB2-800D9DC6F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DD8BEC-F646-456A-9337-5394395F6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A7E06-4DB3-4584-BFD6-14499D0AB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23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5350933" cy="6034088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2133600"/>
            <a:ext cx="5350933" cy="6034088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9820D0-9163-4E7A-A706-C841FF51E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78C8DD-A800-4F49-928A-B452867BE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F7590-430D-4A86-876D-B55D7152A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44E48-0825-42E8-A627-B49738D83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52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46288"/>
            <a:ext cx="5387623" cy="85407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00364"/>
            <a:ext cx="5387623" cy="5267325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780" y="2046288"/>
            <a:ext cx="5387621" cy="85407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780" y="2900364"/>
            <a:ext cx="5387621" cy="5267325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B81560-FBE8-4879-9C2D-63E8A4763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FA6E76-516A-4195-8CE6-B2E4B639F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948458-7ED6-4C75-A306-85EC0BE86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CCE14-1922-4D0F-8158-07792AD2B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9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A4F553-2CFE-42D7-8577-E2879615C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58762D-3EF5-4955-8969-CC82A2F67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ADB590-CEE5-437D-8CA1-05E026BF1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EC11A-395E-4339-AE18-C19D7AD59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2A82BD-81AC-4B5C-9B54-AC352E868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1B7676-A3AE-4F6E-9A82-181AFD8CBF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E41FFD-F07B-412D-9705-FB6ABEE27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0511F-391C-4F4C-A4D9-74B984CB8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75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538"/>
            <a:ext cx="4010379" cy="154940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363538"/>
            <a:ext cx="6815666" cy="7804150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2938"/>
            <a:ext cx="4010379" cy="6254750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89968-A9FA-485A-A4C5-309AF6E18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E2072-E670-404F-B39E-CD3B3AA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CB4D2-0AD8-49BE-8ED0-C9D9B7C55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38ACF-1CD2-455C-8962-C6ACCF4D0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49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23" y="6400800"/>
            <a:ext cx="7315200" cy="75565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423" y="817563"/>
            <a:ext cx="7315200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423" y="7156450"/>
            <a:ext cx="7315200" cy="1073150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BFFC7-1EAC-49C0-9DB0-13761BB45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2C824-0800-4724-A01D-965ACFC7B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E77C4-C535-4384-8116-E9983B764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008FD-DA75-4EAE-9926-00D0CD859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8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53F2FF-A09F-4BCC-9DDD-FDB2AAE13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66713"/>
            <a:ext cx="10972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6F7EAC-EF6C-449E-9404-5697C073A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109728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FF7107-0AED-47EF-8924-78CB6370F6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8326438"/>
            <a:ext cx="2844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2489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035D36-3987-42C2-96FC-8D5F06EA38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8326438"/>
            <a:ext cx="3860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489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1D340D-48B9-493E-97F2-E84EABC337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8326438"/>
            <a:ext cx="2844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489">
                <a:solidFill>
                  <a:schemeClr val="tx1"/>
                </a:solidFill>
              </a:defRPr>
            </a:lvl1pPr>
          </a:lstStyle>
          <a:p>
            <a:fld id="{D6F2384E-BE36-4301-9358-E2C1D56956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5pPr>
      <a:lvl6pPr marL="812810" algn="ctr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6pPr>
      <a:lvl7pPr marL="1625620" algn="ctr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7pPr>
      <a:lvl8pPr marL="2438430" algn="ctr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8pPr>
      <a:lvl9pPr marL="3251241" algn="ctr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9pPr>
    </p:titleStyle>
    <p:bodyStyle>
      <a:lvl1pPr marL="609608" indent="-609608" algn="l" rtl="0" eaLnBrk="0" fontAlgn="base" hangingPunct="0">
        <a:spcBef>
          <a:spcPct val="20000"/>
        </a:spcBef>
        <a:spcAft>
          <a:spcPct val="0"/>
        </a:spcAft>
        <a:buChar char="•"/>
        <a:defRPr sz="5689">
          <a:solidFill>
            <a:schemeClr val="tx1"/>
          </a:solidFill>
          <a:latin typeface="+mn-lt"/>
          <a:ea typeface="+mn-ea"/>
          <a:cs typeface="+mn-cs"/>
        </a:defRPr>
      </a:lvl1pPr>
      <a:lvl2pPr marL="1320817" indent="-508006" algn="l" rtl="0" eaLnBrk="0" fontAlgn="base" hangingPunct="0">
        <a:spcBef>
          <a:spcPct val="20000"/>
        </a:spcBef>
        <a:spcAft>
          <a:spcPct val="0"/>
        </a:spcAft>
        <a:buChar char="–"/>
        <a:defRPr sz="4978">
          <a:solidFill>
            <a:schemeClr val="tx1"/>
          </a:solidFill>
          <a:latin typeface="+mn-lt"/>
        </a:defRPr>
      </a:lvl2pPr>
      <a:lvl3pPr marL="2032025" indent="-406405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</a:defRPr>
      </a:lvl3pPr>
      <a:lvl4pPr marL="2844836" indent="-406405" algn="l" rtl="0" eaLnBrk="0" fontAlgn="base" hangingPunct="0">
        <a:spcBef>
          <a:spcPct val="20000"/>
        </a:spcBef>
        <a:spcAft>
          <a:spcPct val="0"/>
        </a:spcAft>
        <a:buChar char="–"/>
        <a:defRPr sz="3556">
          <a:solidFill>
            <a:schemeClr val="tx1"/>
          </a:solidFill>
          <a:latin typeface="+mn-lt"/>
        </a:defRPr>
      </a:lvl4pPr>
      <a:lvl5pPr marL="3657646" indent="-406405" algn="l" rtl="0" eaLnBrk="0" fontAlgn="base" hangingPunct="0">
        <a:spcBef>
          <a:spcPct val="20000"/>
        </a:spcBef>
        <a:spcAft>
          <a:spcPct val="0"/>
        </a:spcAft>
        <a:buChar char="»"/>
        <a:defRPr sz="3556">
          <a:solidFill>
            <a:schemeClr val="tx1"/>
          </a:solidFill>
          <a:latin typeface="+mn-lt"/>
        </a:defRPr>
      </a:lvl5pPr>
      <a:lvl6pPr marL="4470456" indent="-406405" algn="l" rtl="0" fontAlgn="base">
        <a:spcBef>
          <a:spcPct val="20000"/>
        </a:spcBef>
        <a:spcAft>
          <a:spcPct val="0"/>
        </a:spcAft>
        <a:buChar char="»"/>
        <a:defRPr sz="3556">
          <a:solidFill>
            <a:schemeClr val="tx1"/>
          </a:solidFill>
          <a:latin typeface="+mn-lt"/>
        </a:defRPr>
      </a:lvl6pPr>
      <a:lvl7pPr marL="5283266" indent="-406405" algn="l" rtl="0" fontAlgn="base">
        <a:spcBef>
          <a:spcPct val="20000"/>
        </a:spcBef>
        <a:spcAft>
          <a:spcPct val="0"/>
        </a:spcAft>
        <a:buChar char="»"/>
        <a:defRPr sz="3556">
          <a:solidFill>
            <a:schemeClr val="tx1"/>
          </a:solidFill>
          <a:latin typeface="+mn-lt"/>
        </a:defRPr>
      </a:lvl7pPr>
      <a:lvl8pPr marL="6096076" indent="-406405" algn="l" rtl="0" fontAlgn="base">
        <a:spcBef>
          <a:spcPct val="20000"/>
        </a:spcBef>
        <a:spcAft>
          <a:spcPct val="0"/>
        </a:spcAft>
        <a:buChar char="»"/>
        <a:defRPr sz="3556">
          <a:solidFill>
            <a:schemeClr val="tx1"/>
          </a:solidFill>
          <a:latin typeface="+mn-lt"/>
        </a:defRPr>
      </a:lvl8pPr>
      <a:lvl9pPr marL="6908886" indent="-406405" algn="l" rtl="0" fontAlgn="base">
        <a:spcBef>
          <a:spcPct val="20000"/>
        </a:spcBef>
        <a:spcAft>
          <a:spcPct val="0"/>
        </a:spcAft>
        <a:buChar char="»"/>
        <a:defRPr sz="3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loborainforest.com/" TargetMode="External"/><Relationship Id="rId3" Type="http://schemas.openxmlformats.org/officeDocument/2006/relationships/hyperlink" Target="https://www.linkedin.com/in/stacysacco/" TargetMode="External"/><Relationship Id="rId7" Type="http://schemas.openxmlformats.org/officeDocument/2006/relationships/hyperlink" Target="https://sbi.mgt.unm.edu/" TargetMode="External"/><Relationship Id="rId2" Type="http://schemas.openxmlformats.org/officeDocument/2006/relationships/hyperlink" Target="mailto:sasacco@ao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gt.unm.edu/" TargetMode="External"/><Relationship Id="rId11" Type="http://schemas.openxmlformats.org/officeDocument/2006/relationships/hyperlink" Target="https://www.meetup.com/ABQ-Sales-and-Business-Development-Professionals/" TargetMode="External"/><Relationship Id="rId5" Type="http://schemas.openxmlformats.org/officeDocument/2006/relationships/hyperlink" Target="https://www.nmnetlinks.com/" TargetMode="External"/><Relationship Id="rId10" Type="http://schemas.openxmlformats.org/officeDocument/2006/relationships/hyperlink" Target="https://upwithpeople.org/alumni/" TargetMode="External"/><Relationship Id="rId4" Type="http://schemas.openxmlformats.org/officeDocument/2006/relationships/hyperlink" Target="https://www.facebook.com/stacy.sacco.31/" TargetMode="External"/><Relationship Id="rId9" Type="http://schemas.openxmlformats.org/officeDocument/2006/relationships/hyperlink" Target="http://www.wccnm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trict23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netlink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qthemag.com/" TargetMode="External"/><Relationship Id="rId13" Type="http://schemas.openxmlformats.org/officeDocument/2006/relationships/hyperlink" Target="http://yourpost.com/" TargetMode="External"/><Relationship Id="rId3" Type="http://schemas.openxmlformats.org/officeDocument/2006/relationships/hyperlink" Target="http://www.ahcnm.org/chambereventscalendar.html" TargetMode="External"/><Relationship Id="rId7" Type="http://schemas.openxmlformats.org/officeDocument/2006/relationships/hyperlink" Target="http://www.abqtodo.com/" TargetMode="External"/><Relationship Id="rId12" Type="http://schemas.openxmlformats.org/officeDocument/2006/relationships/hyperlink" Target="https://www.yelp.com/events/albuquerque" TargetMode="External"/><Relationship Id="rId2" Type="http://schemas.openxmlformats.org/officeDocument/2006/relationships/hyperlink" Target="http://www.bizjournals.com/albuquerq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ingo.com/" TargetMode="External"/><Relationship Id="rId11" Type="http://schemas.openxmlformats.org/officeDocument/2006/relationships/hyperlink" Target="http://www.visitalbuquerque.org/abq365/" TargetMode="External"/><Relationship Id="rId5" Type="http://schemas.openxmlformats.org/officeDocument/2006/relationships/hyperlink" Target="http://www.nmnetlinks.com/" TargetMode="External"/><Relationship Id="rId10" Type="http://schemas.openxmlformats.org/officeDocument/2006/relationships/hyperlink" Target="http://kunm.org/community-calendar" TargetMode="External"/><Relationship Id="rId4" Type="http://schemas.openxmlformats.org/officeDocument/2006/relationships/hyperlink" Target="http://www.bizcalendar.org/" TargetMode="External"/><Relationship Id="rId9" Type="http://schemas.openxmlformats.org/officeDocument/2006/relationships/hyperlink" Target="https://www.centerfornonprofitexcellence.org/submit-train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5B2267F-08CC-4AA6-A2EA-1B68B4C693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10947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Tips for Networking Online</a:t>
            </a:r>
            <a:endParaRPr lang="en-US" sz="4267" dirty="0"/>
          </a:p>
        </p:txBody>
      </p:sp>
      <p:sp>
        <p:nvSpPr>
          <p:cNvPr id="3075" name="Rectangle 7">
            <a:extLst>
              <a:ext uri="{FF2B5EF4-FFF2-40B4-BE49-F238E27FC236}">
                <a16:creationId xmlns:a16="http://schemas.microsoft.com/office/drawing/2014/main" id="{0BF8DB1E-730D-435F-945B-BF9CA33814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2286000"/>
            <a:ext cx="10024533" cy="5943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altLang="en-US" sz="1800" dirty="0">
                <a:latin typeface="Arial Narrow" panose="020B0606020202030204" pitchFamily="34" charset="0"/>
              </a:rPr>
              <a:t>Stacy A. Sacco, MBA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1800" dirty="0">
                <a:latin typeface="Arial Narrow" panose="020B0606020202030204" pitchFamily="34" charset="0"/>
                <a:hlinkClick r:id="rId2"/>
              </a:rPr>
              <a:t>sasacco@aol.com</a:t>
            </a:r>
            <a:endParaRPr lang="en-US" altLang="en-US" sz="1800" dirty="0">
              <a:latin typeface="Arial Narrow" panose="020B0606020202030204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altLang="en-US" sz="1800" dirty="0">
                <a:latin typeface="Arial Narrow" panose="020B0606020202030204" pitchFamily="34" charset="0"/>
              </a:rPr>
              <a:t>(505) 489-2311</a:t>
            </a:r>
          </a:p>
          <a:p>
            <a:pPr algn="r" eaLnBrk="1" hangingPunct="1">
              <a:lnSpc>
                <a:spcPct val="80000"/>
              </a:lnSpc>
            </a:pPr>
            <a:endParaRPr lang="en-US" altLang="en-US" sz="1800" dirty="0">
              <a:latin typeface="Arial Narrow" panose="020B0606020202030204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u="sng" dirty="0">
                <a:cs typeface="Arial" panose="020B0604020202020204" pitchFamily="34" charset="0"/>
              </a:rPr>
              <a:t>Networking Connections: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dirty="0">
                <a:cs typeface="Arial" panose="020B0604020202020204" pitchFamily="34" charset="0"/>
              </a:rPr>
              <a:t>LinkedIn (6,151 Followers, 5,469 Connections) </a:t>
            </a:r>
            <a:r>
              <a:rPr lang="en-US" sz="1400" dirty="0">
                <a:hlinkClick r:id="rId3"/>
              </a:rPr>
              <a:t>https://www.linkedin.com/in/stacysacco/</a:t>
            </a:r>
            <a:r>
              <a:rPr lang="en-US" altLang="en-US" sz="1400" dirty="0">
                <a:cs typeface="Arial" panose="020B0604020202020204" pitchFamily="34" charset="0"/>
              </a:rPr>
              <a:t> 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dirty="0">
                <a:cs typeface="Arial" panose="020B0604020202020204" pitchFamily="34" charset="0"/>
              </a:rPr>
              <a:t>Facebook (1,578 Friends):  </a:t>
            </a:r>
            <a:r>
              <a:rPr lang="en-US" sz="1400" dirty="0">
                <a:hlinkClick r:id="rId4"/>
              </a:rPr>
              <a:t>https://www.facebook.com/stacy.sacco.31/</a:t>
            </a:r>
            <a:endParaRPr lang="en-US" altLang="en-US" sz="1400" dirty="0">
              <a:cs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dirty="0">
                <a:cs typeface="Arial" panose="020B0604020202020204" pitchFamily="34" charset="0"/>
              </a:rPr>
              <a:t>Host, New Mexico Networking Links (4,510 Contacts, 40% Open Rate), </a:t>
            </a:r>
            <a:r>
              <a:rPr lang="en-US" sz="1400" dirty="0">
                <a:hlinkClick r:id="rId5"/>
              </a:rPr>
              <a:t> https://www.nmnetlinks.com/</a:t>
            </a:r>
            <a:r>
              <a:rPr lang="en-US" altLang="en-US" sz="1400" dirty="0">
                <a:cs typeface="Arial" panose="020B0604020202020204" pitchFamily="34" charset="0"/>
              </a:rPr>
              <a:t>  </a:t>
            </a:r>
          </a:p>
          <a:p>
            <a:pPr algn="r" eaLnBrk="1" hangingPunct="1">
              <a:lnSpc>
                <a:spcPct val="80000"/>
              </a:lnSpc>
            </a:pPr>
            <a:endParaRPr lang="en-US" altLang="en-US" sz="1400" dirty="0">
              <a:cs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u="sng" dirty="0">
                <a:cs typeface="Arial" panose="020B0604020202020204" pitchFamily="34" charset="0"/>
              </a:rPr>
              <a:t>Employment: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dirty="0">
                <a:cs typeface="Arial" panose="020B0604020202020204" pitchFamily="34" charset="0"/>
              </a:rPr>
              <a:t>Lecturer, Entrepreneurial Studies, UNM Anderson School of Management, </a:t>
            </a:r>
            <a:r>
              <a:rPr lang="en-US" sz="1400" dirty="0">
                <a:hlinkClick r:id="rId6"/>
              </a:rPr>
              <a:t>https://www.mgt.unm.edu/</a:t>
            </a:r>
            <a:endParaRPr lang="en-US" altLang="en-US" sz="1400" dirty="0">
              <a:cs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dirty="0">
                <a:cs typeface="Arial" panose="020B0604020202020204" pitchFamily="34" charset="0"/>
              </a:rPr>
              <a:t>Director, UNM Small Business Institute, </a:t>
            </a:r>
            <a:r>
              <a:rPr lang="en-US" sz="1400" dirty="0">
                <a:hlinkClick r:id="rId7"/>
              </a:rPr>
              <a:t>https://sbi.mgt.unm.edu/</a:t>
            </a:r>
            <a:r>
              <a:rPr lang="en-US" altLang="en-US" sz="1400" dirty="0">
                <a:cs typeface="Arial" panose="020B0604020202020204" pitchFamily="34" charset="0"/>
              </a:rPr>
              <a:t>  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dirty="0">
                <a:cs typeface="Arial" panose="020B0604020202020204" pitchFamily="34" charset="0"/>
              </a:rPr>
              <a:t>President, Sacco Connections LLC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dirty="0"/>
              <a:t>Mentor, UNM Rainforest Innovations and UNM Taos,</a:t>
            </a:r>
            <a:r>
              <a:rPr lang="en-US" sz="1400" dirty="0">
                <a:hlinkClick r:id="rId8"/>
              </a:rPr>
              <a:t> http://loborainforest.com/</a:t>
            </a:r>
            <a:endParaRPr lang="en-US" sz="1400" dirty="0"/>
          </a:p>
          <a:p>
            <a:pPr algn="r" eaLnBrk="1" hangingPunct="1">
              <a:lnSpc>
                <a:spcPct val="80000"/>
              </a:lnSpc>
            </a:pPr>
            <a:endParaRPr lang="en-US" altLang="en-US" sz="1400" dirty="0"/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u="sng" dirty="0"/>
              <a:t>Community Service: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1400" dirty="0"/>
              <a:t>Advisory Board Member, Workforce Connections of Central New Mexico, </a:t>
            </a:r>
            <a:r>
              <a:rPr lang="en-US" sz="1400" u="sng" dirty="0">
                <a:hlinkClick r:id="rId9"/>
              </a:rPr>
              <a:t>http://www.wccnm.org</a:t>
            </a:r>
            <a:endParaRPr lang="en-US" altLang="en-US" sz="1400" dirty="0"/>
          </a:p>
          <a:p>
            <a:pPr algn="r">
              <a:lnSpc>
                <a:spcPct val="80000"/>
              </a:lnSpc>
            </a:pPr>
            <a:r>
              <a:rPr lang="en-US" altLang="en-US" sz="1400" dirty="0"/>
              <a:t>Board of Governors, Up With People International Alumni Association,</a:t>
            </a:r>
            <a:r>
              <a:rPr lang="en-US" sz="1400" dirty="0">
                <a:hlinkClick r:id="rId10"/>
              </a:rPr>
              <a:t> https://upwithpeople.org/alumni/</a:t>
            </a:r>
            <a:r>
              <a:rPr lang="en-US" altLang="en-US" sz="1400" dirty="0"/>
              <a:t> </a:t>
            </a:r>
          </a:p>
          <a:p>
            <a:pPr algn="r">
              <a:lnSpc>
                <a:spcPct val="80000"/>
              </a:lnSpc>
            </a:pPr>
            <a:r>
              <a:rPr lang="en-US" altLang="en-US" sz="1400" dirty="0"/>
              <a:t>Host, ABQ Sales and Business Development Professionals Meetup Group (218 Members)</a:t>
            </a:r>
          </a:p>
          <a:p>
            <a:pPr algn="r">
              <a:lnSpc>
                <a:spcPct val="80000"/>
              </a:lnSpc>
            </a:pPr>
            <a:r>
              <a:rPr lang="en-US" sz="1400" dirty="0">
                <a:hlinkClick r:id="rId11"/>
              </a:rPr>
              <a:t>https://www.meetup.com/ABQ-Sales-and-Business-Development-Professionals/</a:t>
            </a:r>
            <a:endParaRPr lang="en-US" sz="1400" dirty="0"/>
          </a:p>
          <a:p>
            <a:pPr algn="r">
              <a:lnSpc>
                <a:spcPct val="80000"/>
              </a:lnSpc>
            </a:pPr>
            <a:endParaRPr lang="en-US" sz="1400" u="sng" dirty="0"/>
          </a:p>
          <a:p>
            <a:pPr algn="r">
              <a:lnSpc>
                <a:spcPct val="80000"/>
              </a:lnSpc>
            </a:pPr>
            <a:r>
              <a:rPr lang="en-US" sz="1400" u="sng" dirty="0"/>
              <a:t>Accolades:</a:t>
            </a:r>
          </a:p>
          <a:p>
            <a:pPr algn="r">
              <a:lnSpc>
                <a:spcPct val="80000"/>
              </a:lnSpc>
            </a:pPr>
            <a:r>
              <a:rPr lang="en-US" sz="1400" dirty="0"/>
              <a:t>Power Broker (one of the 100 most influential people statewide), New Mexico Business Weekly, 2008-2012</a:t>
            </a:r>
          </a:p>
          <a:p>
            <a:pPr algn="r">
              <a:lnSpc>
                <a:spcPct val="80000"/>
              </a:lnSpc>
            </a:pPr>
            <a:r>
              <a:rPr lang="en-US" sz="1400" dirty="0"/>
              <a:t>Best Local to Lunch With (1 of 5, ranked #1 in 2014), Albuquerque the Magazine; 2013-2018</a:t>
            </a:r>
          </a:p>
          <a:p>
            <a:pPr algn="r">
              <a:lnSpc>
                <a:spcPct val="80000"/>
              </a:lnSpc>
            </a:pPr>
            <a:r>
              <a:rPr lang="en-US" sz="1400" dirty="0"/>
              <a:t>Most Connected Businessperson in Albuquerque (1 of 7), Albuquerque Business First, 2015</a:t>
            </a:r>
          </a:p>
          <a:p>
            <a:pPr algn="r">
              <a:lnSpc>
                <a:spcPct val="80000"/>
              </a:lnSpc>
            </a:pPr>
            <a:r>
              <a:rPr lang="en-US" sz="1400" dirty="0"/>
              <a:t>Best Person to Pitch Albuquerque in an Elevator Speech (1 of 18), Albuquerque Business Pulse Survey, 2015</a:t>
            </a:r>
          </a:p>
          <a:p>
            <a:pPr algn="r">
              <a:lnSpc>
                <a:spcPct val="80000"/>
              </a:lnSpc>
            </a:pPr>
            <a:endParaRPr lang="en-US" altLang="en-US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F658-E8F3-4CEC-BB8A-E4E34BCEBECF}"/>
              </a:ext>
            </a:extLst>
          </p:cNvPr>
          <p:cNvSpPr txBox="1">
            <a:spLocks/>
          </p:cNvSpPr>
          <p:nvPr/>
        </p:nvSpPr>
        <p:spPr bwMode="auto">
          <a:xfrm>
            <a:off x="643467" y="380999"/>
            <a:ext cx="110405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5pPr>
            <a:lvl6pPr marL="812810" algn="ctr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6pPr>
            <a:lvl7pPr marL="1625620" algn="ctr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7pPr>
            <a:lvl8pPr marL="2438430" algn="ctr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8pPr>
            <a:lvl9pPr marL="3251241" algn="ctr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Choose a Great Background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CBB61A-548F-4D54-ADA3-2A1E6E11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8429341"/>
            <a:ext cx="2844800" cy="486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4F089-D6F1-4B5C-BB17-4A81E2085679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48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099CB-7F59-4659-9A37-2ACFF1011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6011"/>
            <a:ext cx="9982200" cy="56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0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E8E8AF6-DB72-4A64-BC01-3AC93B89D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866" y="533401"/>
            <a:ext cx="11108267" cy="761999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Networking Tips for Introverts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5BE0104F-71EA-4A9A-A3D0-E075D793D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933" y="1586089"/>
            <a:ext cx="9372600" cy="6858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Appreciate your power!:</a:t>
            </a:r>
          </a:p>
          <a:p>
            <a:pPr lvl="1">
              <a:defRPr/>
            </a:pPr>
            <a:r>
              <a:rPr lang="en-US" altLang="en-US" sz="2400" dirty="0"/>
              <a:t>“Listeners” are better networkers than talkers </a:t>
            </a:r>
          </a:p>
          <a:p>
            <a:pPr lvl="1">
              <a:defRPr/>
            </a:pPr>
            <a:r>
              <a:rPr lang="en-US" altLang="en-US" sz="2400" dirty="0"/>
              <a:t>2 Ears, 1 Mouth… use them in that ratio, Mark Twain</a:t>
            </a:r>
          </a:p>
          <a:p>
            <a:pPr>
              <a:defRPr/>
            </a:pPr>
            <a:r>
              <a:rPr lang="en-US" altLang="en-US" sz="2800" dirty="0"/>
              <a:t>Go with a specific goal:</a:t>
            </a:r>
          </a:p>
          <a:p>
            <a:pPr lvl="1">
              <a:defRPr/>
            </a:pPr>
            <a:r>
              <a:rPr lang="en-US" altLang="en-US" sz="2400" dirty="0"/>
              <a:t>“Meet 3 people” (2 you know and 1 new person) </a:t>
            </a:r>
          </a:p>
          <a:p>
            <a:pPr>
              <a:defRPr/>
            </a:pPr>
            <a:r>
              <a:rPr lang="en-US" altLang="en-US" sz="2800" dirty="0"/>
              <a:t>Ask scripted questions:</a:t>
            </a:r>
          </a:p>
          <a:p>
            <a:pPr lvl="1">
              <a:defRPr/>
            </a:pPr>
            <a:r>
              <a:rPr lang="en-US" altLang="en-US" sz="2400" dirty="0"/>
              <a:t>“Where are you from?” </a:t>
            </a:r>
          </a:p>
          <a:p>
            <a:pPr lvl="1">
              <a:defRPr/>
            </a:pPr>
            <a:r>
              <a:rPr lang="en-US" altLang="en-US" sz="2400" dirty="0"/>
              <a:t>“Are you a member of the group?”</a:t>
            </a:r>
          </a:p>
          <a:p>
            <a:pPr lvl="1">
              <a:defRPr/>
            </a:pPr>
            <a:r>
              <a:rPr lang="en-US" altLang="en-US" sz="2400" dirty="0"/>
              <a:t>Ask a “question on an answer”</a:t>
            </a:r>
          </a:p>
          <a:p>
            <a:pPr lvl="1">
              <a:defRPr/>
            </a:pPr>
            <a:r>
              <a:rPr lang="en-US" altLang="en-US" sz="2400" dirty="0"/>
              <a:t>Develop customized elevator pitches</a:t>
            </a:r>
          </a:p>
          <a:p>
            <a:pPr>
              <a:defRPr/>
            </a:pPr>
            <a:r>
              <a:rPr lang="en-US" altLang="en-US" sz="2800" dirty="0"/>
              <a:t>Creative tips:</a:t>
            </a:r>
          </a:p>
          <a:p>
            <a:pPr lvl="1">
              <a:defRPr/>
            </a:pPr>
            <a:r>
              <a:rPr lang="en-US" altLang="en-US" sz="2400" dirty="0"/>
              <a:t>Sit with people you know </a:t>
            </a:r>
          </a:p>
          <a:p>
            <a:pPr lvl="1">
              <a:defRPr/>
            </a:pPr>
            <a:r>
              <a:rPr lang="en-US" altLang="en-US" sz="2400" dirty="0"/>
              <a:t>Invite a guest (sales prospects, reward staff) </a:t>
            </a:r>
            <a:endParaRPr lang="en-US" altLang="en-US" sz="2800" dirty="0"/>
          </a:p>
          <a:p>
            <a:pPr lvl="1">
              <a:defRPr/>
            </a:pPr>
            <a:r>
              <a:rPr lang="en-US" altLang="en-US" sz="2400" dirty="0"/>
              <a:t>Bring an “extrovert” to meet others and introduce you</a:t>
            </a:r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endParaRPr lang="en-US" altLang="en-US" sz="3600" dirty="0"/>
          </a:p>
        </p:txBody>
      </p:sp>
      <p:sp>
        <p:nvSpPr>
          <p:cNvPr id="12293" name="Slide Number Placeholder 5">
            <a:extLst>
              <a:ext uri="{FF2B5EF4-FFF2-40B4-BE49-F238E27FC236}">
                <a16:creationId xmlns:a16="http://schemas.microsoft.com/office/drawing/2014/main" id="{853813A5-6E65-441A-83D9-59FB57AB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8077200"/>
            <a:ext cx="2980267" cy="7337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534BA-52AF-4918-BB7D-971C7904805C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489" dirty="0"/>
          </a:p>
        </p:txBody>
      </p:sp>
    </p:spTree>
    <p:extLst>
      <p:ext uri="{BB962C8B-B14F-4D97-AF65-F5344CB8AC3E}">
        <p14:creationId xmlns:p14="http://schemas.microsoft.com/office/powerpoint/2010/main" val="32837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5E13D77-6391-41F7-9FDE-4292C982BB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381001"/>
            <a:ext cx="1104053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Long Term: Stand Out In the Crowd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E76C228D-F8DE-4814-AF7D-4667A3FD9E5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62000" y="1600200"/>
            <a:ext cx="10134600" cy="6934200"/>
          </a:xfrm>
        </p:spPr>
        <p:txBody>
          <a:bodyPr/>
          <a:lstStyle/>
          <a:p>
            <a:r>
              <a:rPr lang="en-US" altLang="en-US" sz="3200" dirty="0"/>
              <a:t>Be the Best at Something: </a:t>
            </a:r>
          </a:p>
          <a:p>
            <a:pPr lvl="1"/>
            <a:r>
              <a:rPr lang="en-US" altLang="en-US" sz="2400" dirty="0"/>
              <a:t>Promote yourself as a “subject matter expert”</a:t>
            </a:r>
          </a:p>
          <a:p>
            <a:pPr lvl="1"/>
            <a:r>
              <a:rPr lang="en-US" altLang="en-US" sz="2400" dirty="0"/>
              <a:t>Earn degrees, certificates, industry licenses</a:t>
            </a:r>
          </a:p>
          <a:p>
            <a:r>
              <a:rPr lang="en-US" altLang="en-US" sz="3200" dirty="0"/>
              <a:t>Get Connected:</a:t>
            </a:r>
          </a:p>
          <a:p>
            <a:pPr lvl="1"/>
            <a:r>
              <a:rPr lang="en-US" altLang="en-US" sz="2400" dirty="0"/>
              <a:t>Build a database (LinkedIn, Constant Contact, Mail Chimp)</a:t>
            </a:r>
          </a:p>
          <a:p>
            <a:pPr lvl="1"/>
            <a:r>
              <a:rPr lang="en-US" altLang="en-US" sz="2400" dirty="0"/>
              <a:t>Help others solve their problems, realize their passion</a:t>
            </a:r>
          </a:p>
          <a:p>
            <a:r>
              <a:rPr lang="en-US" altLang="en-US" sz="3200" dirty="0"/>
              <a:t>Get published and/or be a Speaker:</a:t>
            </a:r>
          </a:p>
          <a:p>
            <a:pPr lvl="1"/>
            <a:r>
              <a:rPr lang="en-US" altLang="en-US" sz="2400" dirty="0"/>
              <a:t>Write articles, write a book, etc., get quoted</a:t>
            </a:r>
          </a:p>
          <a:p>
            <a:pPr lvl="1"/>
            <a:r>
              <a:rPr lang="en-US" altLang="en-US" sz="2400" dirty="0"/>
              <a:t>Create a “biography” and list of topics you speak about… </a:t>
            </a:r>
          </a:p>
          <a:p>
            <a:pPr lvl="1"/>
            <a:r>
              <a:rPr lang="en-US" altLang="en-US" sz="2400" dirty="0"/>
              <a:t>Join Toastmasters, </a:t>
            </a:r>
            <a:r>
              <a:rPr lang="en-US" altLang="en-US" sz="2400" dirty="0">
                <a:hlinkClick r:id="rId3"/>
              </a:rPr>
              <a:t>www.district23.org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/>
              <a:t>Speak at industry groups</a:t>
            </a:r>
          </a:p>
          <a:p>
            <a:r>
              <a:rPr lang="en-US" altLang="en-US" sz="3200" dirty="0"/>
              <a:t>Be Recognized:</a:t>
            </a:r>
          </a:p>
          <a:p>
            <a:pPr lvl="1"/>
            <a:r>
              <a:rPr lang="en-US" altLang="en-US" sz="2400" dirty="0"/>
              <a:t>Win an award (40 Under Forty, Top CEO, Best Places to Work)</a:t>
            </a:r>
          </a:p>
          <a:p>
            <a:pPr lvl="1"/>
            <a:r>
              <a:rPr lang="en-US" altLang="en-US" sz="2400" dirty="0"/>
              <a:t>Nominate others…</a:t>
            </a:r>
          </a:p>
          <a:p>
            <a:pPr lvl="1"/>
            <a:endParaRPr lang="en-US" altLang="en-US" sz="2489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38D536-110E-4E2C-AF91-E770A931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8429341"/>
            <a:ext cx="2844800" cy="486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4F089-D6F1-4B5C-BB17-4A81E2085679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24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5E13D77-6391-41F7-9FDE-4292C982BB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3467" y="380999"/>
            <a:ext cx="1104053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When You’re Hosting an Online Meeting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E76C228D-F8DE-4814-AF7D-4667A3FD9E5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90600" y="1828800"/>
            <a:ext cx="9753600" cy="6022364"/>
          </a:xfrm>
        </p:spPr>
        <p:txBody>
          <a:bodyPr/>
          <a:lstStyle/>
          <a:p>
            <a:r>
              <a:rPr lang="en-US" altLang="en-US" sz="3200" dirty="0"/>
              <a:t>Develop a Meeting Plan:</a:t>
            </a:r>
          </a:p>
          <a:p>
            <a:pPr lvl="1"/>
            <a:r>
              <a:rPr lang="en-US" altLang="en-US" sz="2000" dirty="0"/>
              <a:t>Define the purpose of the meeting </a:t>
            </a:r>
          </a:p>
          <a:p>
            <a:pPr lvl="1"/>
            <a:r>
              <a:rPr lang="en-US" altLang="en-US" sz="2000" dirty="0"/>
              <a:t>Choose a date and time (MST)</a:t>
            </a:r>
          </a:p>
          <a:p>
            <a:pPr lvl="1"/>
            <a:r>
              <a:rPr lang="en-US" altLang="en-US" sz="2000" dirty="0"/>
              <a:t>Choose an online platform (ZOOM, WebEx, etc.) </a:t>
            </a:r>
          </a:p>
          <a:p>
            <a:pPr lvl="1"/>
            <a:r>
              <a:rPr lang="en-US" altLang="en-US" sz="2000" dirty="0"/>
              <a:t>Encourage networking via breakout rooms</a:t>
            </a:r>
          </a:p>
          <a:p>
            <a:r>
              <a:rPr lang="en-US" altLang="en-US" sz="3200" dirty="0"/>
              <a:t>Promote your Event:</a:t>
            </a:r>
          </a:p>
          <a:p>
            <a:pPr lvl="1"/>
            <a:r>
              <a:rPr lang="en-US" altLang="en-US" sz="2000" dirty="0"/>
              <a:t>Write a press release </a:t>
            </a:r>
          </a:p>
          <a:p>
            <a:pPr lvl="1"/>
            <a:r>
              <a:rPr lang="en-US" altLang="en-US" sz="2000" dirty="0"/>
              <a:t>Create a flier to post on bulletin boards at cafes, kiosks around town, etc. </a:t>
            </a:r>
          </a:p>
          <a:p>
            <a:pPr lvl="1"/>
            <a:r>
              <a:rPr lang="en-US" altLang="en-US" sz="2000" dirty="0"/>
              <a:t>Post on select local calendars:</a:t>
            </a:r>
          </a:p>
          <a:p>
            <a:pPr marL="812811" lvl="1" indent="0">
              <a:buNone/>
            </a:pPr>
            <a:r>
              <a:rPr lang="en-US" altLang="en-US" sz="2000" dirty="0"/>
              <a:t>       Print/Online (250+ statewide), </a:t>
            </a:r>
            <a:r>
              <a:rPr lang="en-US" altLang="en-US" sz="2000" dirty="0" err="1"/>
              <a:t>BizCalendar</a:t>
            </a:r>
            <a:r>
              <a:rPr lang="en-US" altLang="en-US" sz="2000" dirty="0"/>
              <a:t>, SPINGO, </a:t>
            </a:r>
            <a:r>
              <a:rPr lang="en-US" altLang="en-US" sz="2000" dirty="0" err="1"/>
              <a:t>YourPost</a:t>
            </a:r>
            <a:r>
              <a:rPr lang="en-US" altLang="en-US" sz="2000" dirty="0"/>
              <a:t>, Etc. </a:t>
            </a:r>
          </a:p>
          <a:p>
            <a:pPr lvl="1"/>
            <a:r>
              <a:rPr lang="en-US" altLang="en-US" sz="2000" dirty="0"/>
              <a:t>Send announcement to targeted orgs to announce to their members</a:t>
            </a:r>
          </a:p>
          <a:p>
            <a:r>
              <a:rPr lang="en-US" altLang="en-US" sz="3200" dirty="0"/>
              <a:t>Assess Your Results: </a:t>
            </a:r>
          </a:p>
          <a:p>
            <a:pPr lvl="1"/>
            <a:r>
              <a:rPr lang="en-US" altLang="en-US" sz="2000" dirty="0"/>
              <a:t>Follow-up with an Attendee Survey/Questionnaire </a:t>
            </a:r>
          </a:p>
          <a:p>
            <a:pPr lvl="1"/>
            <a:r>
              <a:rPr lang="en-US" altLang="en-US" sz="2000" dirty="0"/>
              <a:t>Ask how they heard about your event, other topics they suggest, etc.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38D536-110E-4E2C-AF91-E770A931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8429341"/>
            <a:ext cx="2844800" cy="486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4F089-D6F1-4B5C-BB17-4A81E2085679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489" dirty="0"/>
          </a:p>
        </p:txBody>
      </p:sp>
    </p:spTree>
    <p:extLst>
      <p:ext uri="{BB962C8B-B14F-4D97-AF65-F5344CB8AC3E}">
        <p14:creationId xmlns:p14="http://schemas.microsoft.com/office/powerpoint/2010/main" val="227388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A18A44B2-9B8F-4B45-BF9E-596484A0B3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10744200" cy="14752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“Give it Back Better Than You Got it”</a:t>
            </a:r>
            <a:endParaRPr lang="en-US" sz="5400" dirty="0">
              <a:cs typeface="Arial" charset="0"/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87DDD7E8-7143-4F8D-B383-093041B1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4521200" cy="592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6C2227E-EBEA-424A-9A5B-CB249BE7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425908"/>
            <a:ext cx="5952066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Jack F. Kemp</a:t>
            </a:r>
          </a:p>
          <a:p>
            <a:pPr algn="r"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1935-2009</a:t>
            </a:r>
          </a:p>
          <a:p>
            <a:pPr algn="r">
              <a:defRPr/>
            </a:pPr>
            <a:endParaRPr lang="en-US" sz="2000" b="1" kern="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r"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US Presidential and Vice-Presidential Candidate</a:t>
            </a:r>
          </a:p>
          <a:p>
            <a:pPr algn="r"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US HUD Secretary</a:t>
            </a:r>
          </a:p>
          <a:p>
            <a:pPr algn="r"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US House of Representatives (NY, 1971-1989</a:t>
            </a:r>
          </a:p>
          <a:p>
            <a:pPr algn="r"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Quarterback, NFL and AFL Teams</a:t>
            </a:r>
            <a:endParaRPr lang="en-US" sz="2000" kern="0" dirty="0">
              <a:cs typeface="Arial" charset="0"/>
            </a:endParaRPr>
          </a:p>
        </p:txBody>
      </p:sp>
      <p:sp>
        <p:nvSpPr>
          <p:cNvPr id="4102" name="Slide Number Placeholder 5">
            <a:extLst>
              <a:ext uri="{FF2B5EF4-FFF2-40B4-BE49-F238E27FC236}">
                <a16:creationId xmlns:a16="http://schemas.microsoft.com/office/drawing/2014/main" id="{883845B6-408C-4831-9D2A-96AE4EF7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7930444"/>
            <a:ext cx="2980267" cy="7337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6C1BAD-0BCE-4CF0-8518-1E8A27E68DE4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24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E8E8AF6-DB72-4A64-BC01-3AC93B89D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866" y="533401"/>
            <a:ext cx="11108267" cy="761999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Why Networking? 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5BE0104F-71EA-4A9A-A3D0-E075D793D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9372600" cy="6781800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Get a Job:</a:t>
            </a:r>
          </a:p>
          <a:p>
            <a:pPr lvl="1">
              <a:defRPr/>
            </a:pPr>
            <a:r>
              <a:rPr lang="en-US" altLang="en-US" sz="2400" dirty="0"/>
              <a:t>Learn about job openings</a:t>
            </a:r>
          </a:p>
          <a:p>
            <a:pPr lvl="1">
              <a:defRPr/>
            </a:pPr>
            <a:r>
              <a:rPr lang="en-US" altLang="en-US" sz="2400" dirty="0"/>
              <a:t>Meet prospective employers</a:t>
            </a:r>
          </a:p>
          <a:p>
            <a:pPr lvl="1">
              <a:defRPr/>
            </a:pPr>
            <a:r>
              <a:rPr lang="en-US" altLang="en-US" sz="2400" dirty="0"/>
              <a:t>Connect with influencers, decision makers, etc.</a:t>
            </a:r>
          </a:p>
          <a:p>
            <a:pPr>
              <a:defRPr/>
            </a:pPr>
            <a:r>
              <a:rPr lang="en-US" altLang="en-US" sz="3600" dirty="0"/>
              <a:t>Start and Grow a Business: </a:t>
            </a:r>
          </a:p>
          <a:p>
            <a:pPr lvl="1">
              <a:defRPr/>
            </a:pPr>
            <a:r>
              <a:rPr lang="en-US" altLang="en-US" sz="2400" dirty="0"/>
              <a:t>Connect to prospective customers and clients</a:t>
            </a:r>
          </a:p>
          <a:p>
            <a:pPr lvl="1">
              <a:defRPr/>
            </a:pPr>
            <a:r>
              <a:rPr lang="en-US" altLang="en-US" sz="2400" dirty="0"/>
              <a:t>Connect to resources (vendors, recruit employees)</a:t>
            </a:r>
          </a:p>
          <a:p>
            <a:pPr lvl="1">
              <a:defRPr/>
            </a:pPr>
            <a:r>
              <a:rPr lang="en-US" altLang="en-US" sz="2400" dirty="0"/>
              <a:t>Get advice from other small business owners</a:t>
            </a:r>
          </a:p>
          <a:p>
            <a:pPr>
              <a:defRPr/>
            </a:pPr>
            <a:r>
              <a:rPr lang="en-US" altLang="en-US" sz="3600" dirty="0"/>
              <a:t>Expand Your Knowledge, Skills, etc. </a:t>
            </a:r>
          </a:p>
          <a:p>
            <a:pPr lvl="1">
              <a:defRPr/>
            </a:pPr>
            <a:r>
              <a:rPr lang="en-US" altLang="en-US" sz="2400" dirty="0"/>
              <a:t>Learn new skills</a:t>
            </a:r>
          </a:p>
          <a:p>
            <a:pPr lvl="1">
              <a:defRPr/>
            </a:pPr>
            <a:r>
              <a:rPr lang="en-US" altLang="en-US" sz="2400" dirty="0"/>
              <a:t>Earn a degree, obtain an industry certificate</a:t>
            </a:r>
          </a:p>
          <a:p>
            <a:pPr lvl="1">
              <a:defRPr/>
            </a:pPr>
            <a:r>
              <a:rPr lang="en-US" altLang="en-US" sz="2400" dirty="0"/>
              <a:t>Become a “Life Long Learner”</a:t>
            </a:r>
            <a:endParaRPr lang="en-US" altLang="en-US" sz="3200" dirty="0"/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endParaRPr lang="en-US" altLang="en-US" sz="3600" dirty="0"/>
          </a:p>
        </p:txBody>
      </p:sp>
      <p:sp>
        <p:nvSpPr>
          <p:cNvPr id="12293" name="Slide Number Placeholder 5">
            <a:extLst>
              <a:ext uri="{FF2B5EF4-FFF2-40B4-BE49-F238E27FC236}">
                <a16:creationId xmlns:a16="http://schemas.microsoft.com/office/drawing/2014/main" id="{853813A5-6E65-441A-83D9-59FB57AB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8077200"/>
            <a:ext cx="2980267" cy="7337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534BA-52AF-4918-BB7D-971C7904805C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489" dirty="0"/>
          </a:p>
        </p:txBody>
      </p:sp>
    </p:spTree>
    <p:extLst>
      <p:ext uri="{BB962C8B-B14F-4D97-AF65-F5344CB8AC3E}">
        <p14:creationId xmlns:p14="http://schemas.microsoft.com/office/powerpoint/2010/main" val="363783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shfaces12">
            <a:extLst>
              <a:ext uri="{FF2B5EF4-FFF2-40B4-BE49-F238E27FC236}">
                <a16:creationId xmlns:a16="http://schemas.microsoft.com/office/drawing/2014/main" id="{A78E332E-463B-4D4A-A00E-88165DCC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80456"/>
            <a:ext cx="7309093" cy="48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22F10F30-A730-4090-87B6-C4643886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33" y="457200"/>
            <a:ext cx="10363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Only 22,463 Days Until Retirement</a:t>
            </a:r>
          </a:p>
        </p:txBody>
      </p:sp>
      <p:sp>
        <p:nvSpPr>
          <p:cNvPr id="7173" name="Slide Number Placeholder 5">
            <a:extLst>
              <a:ext uri="{FF2B5EF4-FFF2-40B4-BE49-F238E27FC236}">
                <a16:creationId xmlns:a16="http://schemas.microsoft.com/office/drawing/2014/main" id="{ED308F37-6C9D-4028-8A0A-296754EB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3466" y="7954271"/>
            <a:ext cx="2980267" cy="7337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A9CBF6-3AC0-4D09-9BE4-D9DA712B5322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2489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E8E8AF6-DB72-4A64-BC01-3AC93B89D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266" y="381000"/>
            <a:ext cx="11108267" cy="1371600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Make the Most of Your Time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5BE0104F-71EA-4A9A-A3D0-E075D793D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999" y="2133601"/>
            <a:ext cx="11084533" cy="5105400"/>
          </a:xfrm>
        </p:spPr>
        <p:txBody>
          <a:bodyPr/>
          <a:lstStyle/>
          <a:p>
            <a:pPr marL="673101" indent="-571500">
              <a:buFont typeface="Arial" panose="020B0604020202020204" pitchFamily="34" charset="0"/>
              <a:buChar char="•"/>
              <a:defRPr/>
            </a:pPr>
            <a:r>
              <a:rPr lang="en-US" altLang="en-US" sz="3511" dirty="0"/>
              <a:t>100 years  x 52 Weeks = 5,200 Weeks</a:t>
            </a:r>
          </a:p>
          <a:p>
            <a:pPr marL="673101" indent="-571500">
              <a:buFont typeface="Arial" panose="020B0604020202020204" pitchFamily="34" charset="0"/>
              <a:buChar char="•"/>
              <a:defRPr/>
            </a:pPr>
            <a:r>
              <a:rPr lang="en-US" altLang="en-US" sz="3511" dirty="0"/>
              <a:t>Before I retire at 67, I only have: </a:t>
            </a:r>
          </a:p>
          <a:p>
            <a:pPr lvl="1">
              <a:defRPr/>
            </a:pPr>
            <a:r>
              <a:rPr lang="en-US" altLang="en-US" sz="2711" dirty="0"/>
              <a:t>3 more years to teach 24 more classes (6 semesters)</a:t>
            </a:r>
          </a:p>
          <a:p>
            <a:pPr marL="774702" indent="-571500">
              <a:buFont typeface="Arial" panose="020B0604020202020204" pitchFamily="34" charset="0"/>
              <a:buChar char="•"/>
              <a:defRPr/>
            </a:pPr>
            <a:r>
              <a:rPr lang="en-US" altLang="en-US" sz="3511" dirty="0"/>
              <a:t>Remaining lifetime:</a:t>
            </a:r>
          </a:p>
          <a:p>
            <a:pPr lvl="1">
              <a:buFont typeface="Courier New" panose="02070309020205020404" pitchFamily="49" charset="0"/>
              <a:buChar char="­"/>
              <a:defRPr/>
            </a:pPr>
            <a:r>
              <a:rPr lang="en-US" altLang="en-US" sz="2711" dirty="0"/>
              <a:t>Actuarial table… I will live to 83 years old</a:t>
            </a:r>
          </a:p>
          <a:p>
            <a:pPr lvl="1">
              <a:buFont typeface="Courier New" panose="02070309020205020404" pitchFamily="49" charset="0"/>
              <a:buChar char="­"/>
              <a:defRPr/>
            </a:pPr>
            <a:r>
              <a:rPr lang="en-US" altLang="en-US" sz="2711" dirty="0"/>
              <a:t>Approximately 20 more years or 1,000 more weeks</a:t>
            </a:r>
          </a:p>
          <a:p>
            <a:pPr lvl="1">
              <a:buFont typeface="Courier New" panose="02070309020205020404" pitchFamily="49" charset="0"/>
              <a:buChar char="­"/>
              <a:defRPr/>
            </a:pPr>
            <a:r>
              <a:rPr lang="en-US" altLang="en-US" sz="2711" dirty="0"/>
              <a:t>One meeting/</a:t>
            </a:r>
            <a:r>
              <a:rPr lang="en-US" altLang="en-US" sz="2711" dirty="0" err="1"/>
              <a:t>mo</a:t>
            </a:r>
            <a:r>
              <a:rPr lang="en-US" altLang="en-US" sz="2711" dirty="0"/>
              <a:t> until I retire = 36 networking opportunities</a:t>
            </a:r>
          </a:p>
          <a:p>
            <a:pPr marL="774702" indent="-571500">
              <a:buFont typeface="Arial" panose="020B0604020202020204" pitchFamily="34" charset="0"/>
              <a:buChar char="•"/>
              <a:defRPr/>
            </a:pPr>
            <a:r>
              <a:rPr lang="en-US" altLang="en-US" sz="3511" dirty="0"/>
              <a:t>“Your Personal Timeline”, </a:t>
            </a:r>
            <a:r>
              <a:rPr lang="en-US" altLang="en-US" sz="3511" dirty="0">
                <a:hlinkClick r:id="rId2"/>
              </a:rPr>
              <a:t>www.nmnetlinks.com</a:t>
            </a:r>
            <a:r>
              <a:rPr lang="en-US" altLang="en-US" sz="3511" dirty="0"/>
              <a:t> </a:t>
            </a:r>
          </a:p>
        </p:txBody>
      </p:sp>
      <p:sp>
        <p:nvSpPr>
          <p:cNvPr id="12293" name="Slide Number Placeholder 5">
            <a:extLst>
              <a:ext uri="{FF2B5EF4-FFF2-40B4-BE49-F238E27FC236}">
                <a16:creationId xmlns:a16="http://schemas.microsoft.com/office/drawing/2014/main" id="{853813A5-6E65-441A-83D9-59FB57AB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8077200"/>
            <a:ext cx="2980267" cy="7337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534BA-52AF-4918-BB7D-971C7904805C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4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3C4ADE-490C-45DB-AF5A-1184D4CABB8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46099" y="97194"/>
            <a:ext cx="11099801" cy="1405578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Strategic Networking Process</a:t>
            </a:r>
            <a:endParaRPr lang="en-US" sz="5400" dirty="0">
              <a:latin typeface="Arial Narrow" pitchFamily="34" charset="0"/>
            </a:endParaRP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6085C066-7AB2-4F1C-94CE-A072D828A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288" y="2434397"/>
            <a:ext cx="17272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Define your ideal Person to Meet</a:t>
            </a:r>
            <a:endParaRPr lang="en-US" altLang="en-US" sz="711" dirty="0">
              <a:cs typeface="Arial" panose="020B0604020202020204" pitchFamily="34" charset="0"/>
            </a:endParaRP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AE036565-D315-4457-81FC-27FAC0C25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789" y="3908474"/>
            <a:ext cx="1834444" cy="1405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I.D. groups &amp; meetings they attend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89" dirty="0">
              <a:cs typeface="Arial" panose="020B0604020202020204" pitchFamily="34" charset="0"/>
            </a:endParaRP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895A0356-80FC-4E98-A8EF-C7674F70F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132" y="6497486"/>
            <a:ext cx="17272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Work the room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 dirty="0">
              <a:cs typeface="Arial" panose="020B0604020202020204" pitchFamily="34" charset="0"/>
            </a:endParaRPr>
          </a:p>
        </p:txBody>
      </p:sp>
      <p:sp>
        <p:nvSpPr>
          <p:cNvPr id="16390" name="Line 9">
            <a:extLst>
              <a:ext uri="{FF2B5EF4-FFF2-40B4-BE49-F238E27FC236}">
                <a16:creationId xmlns:a16="http://schemas.microsoft.com/office/drawing/2014/main" id="{AA804D5A-D50E-4B98-8B80-3401E33E3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311" y="3318544"/>
            <a:ext cx="400756" cy="3668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978"/>
          </a:p>
        </p:txBody>
      </p:sp>
      <p:sp>
        <p:nvSpPr>
          <p:cNvPr id="16391" name="Text Box 15">
            <a:extLst>
              <a:ext uri="{FF2B5EF4-FFF2-40B4-BE49-F238E27FC236}">
                <a16:creationId xmlns:a16="http://schemas.microsoft.com/office/drawing/2014/main" id="{CA798695-17CD-43D7-B53F-CF243F50F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688" y="6497486"/>
            <a:ext cx="17272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>
                <a:cs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Follow up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 dirty="0">
              <a:cs typeface="Arial" panose="020B0604020202020204" pitchFamily="34" charset="0"/>
            </a:endParaRPr>
          </a:p>
        </p:txBody>
      </p:sp>
      <p:sp>
        <p:nvSpPr>
          <p:cNvPr id="16392" name="Text Box 18">
            <a:extLst>
              <a:ext uri="{FF2B5EF4-FFF2-40B4-BE49-F238E27FC236}">
                <a16:creationId xmlns:a16="http://schemas.microsoft.com/office/drawing/2014/main" id="{26DF9481-8F3B-4C85-9B29-3E0368D06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489" y="4094946"/>
            <a:ext cx="17272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>
                <a:cs typeface="Arial" panose="020B0604020202020204" pitchFamily="34" charset="0"/>
              </a:rPr>
              <a:t>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Track results, next steps</a:t>
            </a:r>
          </a:p>
        </p:txBody>
      </p:sp>
      <p:sp>
        <p:nvSpPr>
          <p:cNvPr id="16393" name="Line 19">
            <a:extLst>
              <a:ext uri="{FF2B5EF4-FFF2-40B4-BE49-F238E27FC236}">
                <a16:creationId xmlns:a16="http://schemas.microsoft.com/office/drawing/2014/main" id="{54AA373F-67C9-4764-A51C-10497B2E8B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45089" y="5729112"/>
            <a:ext cx="406400" cy="47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978"/>
          </a:p>
        </p:txBody>
      </p:sp>
      <p:sp>
        <p:nvSpPr>
          <p:cNvPr id="16394" name="Line 20">
            <a:extLst>
              <a:ext uri="{FF2B5EF4-FFF2-40B4-BE49-F238E27FC236}">
                <a16:creationId xmlns:a16="http://schemas.microsoft.com/office/drawing/2014/main" id="{4E99967A-BAEB-41A9-A4B0-BFADB5A819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3739" y="7010400"/>
            <a:ext cx="4882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978"/>
          </a:p>
        </p:txBody>
      </p:sp>
      <p:sp>
        <p:nvSpPr>
          <p:cNvPr id="16395" name="Line 21">
            <a:extLst>
              <a:ext uri="{FF2B5EF4-FFF2-40B4-BE49-F238E27FC236}">
                <a16:creationId xmlns:a16="http://schemas.microsoft.com/office/drawing/2014/main" id="{37B1CC8A-D654-4280-8CAC-9230853C44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3214" y="5617349"/>
            <a:ext cx="296334" cy="4769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978"/>
          </a:p>
        </p:txBody>
      </p:sp>
      <p:sp>
        <p:nvSpPr>
          <p:cNvPr id="16396" name="Oval 24">
            <a:extLst>
              <a:ext uri="{FF2B5EF4-FFF2-40B4-BE49-F238E27FC236}">
                <a16:creationId xmlns:a16="http://schemas.microsoft.com/office/drawing/2014/main" id="{7ECBD079-E040-450D-9B53-FA3C17BA2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448" y="2190322"/>
            <a:ext cx="677333" cy="7873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6397" name="Oval 25">
            <a:extLst>
              <a:ext uri="{FF2B5EF4-FFF2-40B4-BE49-F238E27FC236}">
                <a16:creationId xmlns:a16="http://schemas.microsoft.com/office/drawing/2014/main" id="{486E9F80-5C9A-4C5C-AED6-A97D2716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381" y="1874233"/>
            <a:ext cx="745067" cy="7873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6398" name="Oval 26">
            <a:extLst>
              <a:ext uri="{FF2B5EF4-FFF2-40B4-BE49-F238E27FC236}">
                <a16:creationId xmlns:a16="http://schemas.microsoft.com/office/drawing/2014/main" id="{7FEDF652-BF7B-414F-9848-CE89BD47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314" y="2190322"/>
            <a:ext cx="677333" cy="7873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6399" name="Text Box 27">
            <a:extLst>
              <a:ext uri="{FF2B5EF4-FFF2-40B4-BE49-F238E27FC236}">
                <a16:creationId xmlns:a16="http://schemas.microsoft.com/office/drawing/2014/main" id="{BBBC0722-1B8A-4685-8E31-215AA095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9633" y="3644706"/>
            <a:ext cx="21387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Define goals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Research lists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Industry vs. function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Business vs. social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Create calendar</a:t>
            </a:r>
          </a:p>
        </p:txBody>
      </p:sp>
      <p:sp>
        <p:nvSpPr>
          <p:cNvPr id="16400" name="Text Box 29">
            <a:extLst>
              <a:ext uri="{FF2B5EF4-FFF2-40B4-BE49-F238E27FC236}">
                <a16:creationId xmlns:a16="http://schemas.microsoft.com/office/drawing/2014/main" id="{B14393A9-3F02-4B34-9764-7DB6F4BF9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160" y="5653380"/>
            <a:ext cx="2743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Check roster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Be introduced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Ask questions and listen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- Build rapport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Identify pain, problem,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and/or passion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- Say how you have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“I helped others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similar situation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would be happy to show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you how I did that.”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- Ask for appointment</a:t>
            </a:r>
          </a:p>
        </p:txBody>
      </p:sp>
      <p:sp>
        <p:nvSpPr>
          <p:cNvPr id="16401" name="Text Box 32">
            <a:extLst>
              <a:ext uri="{FF2B5EF4-FFF2-40B4-BE49-F238E27FC236}">
                <a16:creationId xmlns:a16="http://schemas.microsoft.com/office/drawing/2014/main" id="{BBA284A1-1E07-4521-92E7-0920EBC8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46" y="6022712"/>
            <a:ext cx="28532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Follow-up within 24 hours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- Confirm appointment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Send information, lists,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articles, etc. tied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their needs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Always “under-promise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and over-deliver”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- Be a resource,  help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others succeed  </a:t>
            </a:r>
          </a:p>
        </p:txBody>
      </p:sp>
      <p:sp>
        <p:nvSpPr>
          <p:cNvPr id="16402" name="Text Box 35">
            <a:extLst>
              <a:ext uri="{FF2B5EF4-FFF2-40B4-BE49-F238E27FC236}">
                <a16:creationId xmlns:a16="http://schemas.microsoft.com/office/drawing/2014/main" id="{ADBD3E28-601C-4B8A-8113-D0F557720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58" y="2661632"/>
            <a:ext cx="19955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Collect contact’s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information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Document their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needs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cs typeface="Arial" panose="020B0604020202020204" pitchFamily="34" charset="0"/>
              </a:rPr>
              <a:t> Create next steps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and “Action Plan”</a:t>
            </a:r>
          </a:p>
        </p:txBody>
      </p:sp>
      <p:sp>
        <p:nvSpPr>
          <p:cNvPr id="16403" name="Text Box 27">
            <a:extLst>
              <a:ext uri="{FF2B5EF4-FFF2-40B4-BE49-F238E27FC236}">
                <a16:creationId xmlns:a16="http://schemas.microsoft.com/office/drawing/2014/main" id="{39700F6D-46E9-4C13-9872-D3E7C87D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977721"/>
            <a:ext cx="16224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3 Key Attributes</a:t>
            </a:r>
          </a:p>
        </p:txBody>
      </p:sp>
      <p:sp>
        <p:nvSpPr>
          <p:cNvPr id="16404" name="Line 19">
            <a:extLst>
              <a:ext uri="{FF2B5EF4-FFF2-40B4-BE49-F238E27FC236}">
                <a16:creationId xmlns:a16="http://schemas.microsoft.com/office/drawing/2014/main" id="{EA9333F4-2E05-424F-8556-72E848D7B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3067" y="3318579"/>
            <a:ext cx="310444" cy="420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978"/>
          </a:p>
        </p:txBody>
      </p:sp>
      <p:sp>
        <p:nvSpPr>
          <p:cNvPr id="16405" name="Text Box 29">
            <a:extLst>
              <a:ext uri="{FF2B5EF4-FFF2-40B4-BE49-F238E27FC236}">
                <a16:creationId xmlns:a16="http://schemas.microsoft.com/office/drawing/2014/main" id="{FA26D97A-680E-494E-B2F3-4D52E5594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288" y="3860596"/>
            <a:ext cx="18781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u="sng" dirty="0">
                <a:cs typeface="Arial" panose="020B0604020202020204" pitchFamily="34" charset="0"/>
              </a:rPr>
              <a:t>Networking Targets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 dirty="0">
                <a:cs typeface="Arial" panose="020B0604020202020204" pitchFamily="34" charset="0"/>
              </a:rPr>
              <a:t> Decision Makers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 dirty="0">
                <a:cs typeface="Arial" panose="020B0604020202020204" pitchFamily="34" charset="0"/>
              </a:rPr>
              <a:t> Buyers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 dirty="0">
                <a:cs typeface="Arial" panose="020B0604020202020204" pitchFamily="34" charset="0"/>
              </a:rPr>
              <a:t> Influencers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 dirty="0">
                <a:cs typeface="Arial" panose="020B0604020202020204" pitchFamily="34" charset="0"/>
              </a:rPr>
              <a:t> Advocates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 dirty="0">
                <a:cs typeface="Arial" panose="020B0604020202020204" pitchFamily="34" charset="0"/>
              </a:rPr>
              <a:t> Connections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  Resources</a:t>
            </a:r>
          </a:p>
        </p:txBody>
      </p:sp>
      <p:sp>
        <p:nvSpPr>
          <p:cNvPr id="16406" name="Slide Number Placeholder 5">
            <a:extLst>
              <a:ext uri="{FF2B5EF4-FFF2-40B4-BE49-F238E27FC236}">
                <a16:creationId xmlns:a16="http://schemas.microsoft.com/office/drawing/2014/main" id="{2BFE8A05-F6DA-4876-ADE5-75818002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978" y="8305800"/>
            <a:ext cx="2980267" cy="5728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BE26D7-0703-46B5-AF32-7B3BFED594A1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4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951296C-C89C-484D-835F-8AF24D3F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70" y="609600"/>
            <a:ext cx="10972800" cy="922865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Networking Connecting Points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D2D60-BBFA-4E41-87AB-ED8AAEEC2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735781"/>
            <a:ext cx="9677400" cy="6553200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Economic Development Organizations (150 + statewide) </a:t>
            </a:r>
          </a:p>
          <a:p>
            <a:pPr lvl="1">
              <a:defRPr/>
            </a:pPr>
            <a:r>
              <a:rPr lang="en-US" sz="2200" dirty="0"/>
              <a:t>Government Agencies (Fed, State, Region, County, City)</a:t>
            </a:r>
          </a:p>
          <a:p>
            <a:pPr lvl="1">
              <a:defRPr/>
            </a:pPr>
            <a:r>
              <a:rPr lang="en-US" sz="2200" dirty="0"/>
              <a:t>ED Organizations (AED, Mainstreet, Merchants Associations) </a:t>
            </a:r>
          </a:p>
          <a:p>
            <a:pPr lvl="1">
              <a:defRPr/>
            </a:pPr>
            <a:r>
              <a:rPr lang="en-US" sz="2200" dirty="0"/>
              <a:t>SBA related organizations (NMSBDC, SCORE, WESST, etc.)</a:t>
            </a:r>
          </a:p>
          <a:p>
            <a:pPr>
              <a:defRPr/>
            </a:pPr>
            <a:r>
              <a:rPr lang="en-US" sz="2200" dirty="0"/>
              <a:t>Professional Associations (500+ statewide) </a:t>
            </a:r>
          </a:p>
          <a:p>
            <a:pPr>
              <a:defRPr/>
            </a:pPr>
            <a:r>
              <a:rPr lang="en-US" sz="2200" dirty="0"/>
              <a:t>Social Media:</a:t>
            </a:r>
          </a:p>
          <a:p>
            <a:pPr lvl="1">
              <a:defRPr/>
            </a:pPr>
            <a:r>
              <a:rPr lang="en-US" sz="2200" dirty="0"/>
              <a:t>LinkedIn, Meetup groups</a:t>
            </a:r>
          </a:p>
          <a:p>
            <a:pPr>
              <a:defRPr/>
            </a:pPr>
            <a:r>
              <a:rPr lang="en-US" sz="2200" dirty="0"/>
              <a:t>Chambers of Commerce:  (75+ statewide)</a:t>
            </a:r>
          </a:p>
          <a:p>
            <a:pPr>
              <a:defRPr/>
            </a:pPr>
            <a:r>
              <a:rPr lang="en-US" sz="2200" dirty="0"/>
              <a:t>Business /Community Service Groups: </a:t>
            </a:r>
          </a:p>
          <a:p>
            <a:pPr lvl="1">
              <a:defRPr/>
            </a:pPr>
            <a:r>
              <a:rPr lang="en-US" sz="2200" dirty="0"/>
              <a:t>Civitan, Kiwanis, Optimist, etc.</a:t>
            </a:r>
          </a:p>
          <a:p>
            <a:pPr>
              <a:defRPr/>
            </a:pPr>
            <a:r>
              <a:rPr lang="en-US" sz="2200" dirty="0"/>
              <a:t>Leads / Tips Groups:</a:t>
            </a:r>
          </a:p>
          <a:p>
            <a:pPr lvl="1">
              <a:defRPr/>
            </a:pPr>
            <a:r>
              <a:rPr lang="en-US" sz="2200" dirty="0"/>
              <a:t>20-30 people meet weekly to exchange sales leads</a:t>
            </a:r>
          </a:p>
          <a:p>
            <a:pPr>
              <a:defRPr/>
            </a:pPr>
            <a:r>
              <a:rPr lang="en-US" sz="2200" dirty="0"/>
              <a:t>Educational Institutions:</a:t>
            </a:r>
          </a:p>
          <a:p>
            <a:pPr lvl="1">
              <a:defRPr/>
            </a:pPr>
            <a:r>
              <a:rPr lang="en-US" sz="2200" dirty="0"/>
              <a:t>Universities, community colleges, etc. </a:t>
            </a:r>
          </a:p>
          <a:p>
            <a:pPr lvl="1">
              <a:defRPr/>
            </a:pPr>
            <a:r>
              <a:rPr lang="en-US" sz="2200" dirty="0"/>
              <a:t>Online sites (Kahn Academy, etc.) </a:t>
            </a:r>
          </a:p>
          <a:p>
            <a:pPr lvl="1">
              <a:defRPr/>
            </a:pPr>
            <a:endParaRPr lang="en-US" sz="2000" dirty="0"/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3F359AD1-2A06-4D33-9217-8C1BE4B9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8472311"/>
            <a:ext cx="2980267" cy="7337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F99997-0963-44A3-BA8C-CFC3226C4302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4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1A2495C1-E6CD-4794-8E19-1D0DC1031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278" y="533400"/>
            <a:ext cx="10363200" cy="1385710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Create a Networking Calendar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20A21F8A-8CD0-4053-A5E2-C942F53A0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103" y="-908755"/>
            <a:ext cx="184730" cy="85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978">
              <a:solidFill>
                <a:schemeClr val="tx2"/>
              </a:solidFill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0E49BABC-2066-40F9-9B7A-8D5672370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78" y="2057400"/>
            <a:ext cx="10138427" cy="539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None/>
            </a:pPr>
            <a:r>
              <a:rPr lang="en-US" altLang="en-US" sz="2000" u="sng" dirty="0">
                <a:latin typeface="Arial Narrow" panose="020B0606020202030204" pitchFamily="34" charset="0"/>
              </a:rPr>
              <a:t>Business:</a:t>
            </a: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Albuquerque Business First, </a:t>
            </a:r>
            <a:r>
              <a:rPr lang="en-US" altLang="en-US" sz="2000" u="sng" dirty="0">
                <a:latin typeface="Arial Narrow" panose="020B0606020202030204" pitchFamily="34" charset="0"/>
                <a:hlinkClick r:id="rId2"/>
              </a:rPr>
              <a:t>www.bizjournals.com/albuquerque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Albuquerque Hispano Chamber of Commerce, </a:t>
            </a:r>
            <a:r>
              <a:rPr lang="en-US" altLang="en-US" sz="2000" u="sng" dirty="0">
                <a:latin typeface="Arial Narrow" panose="020B0606020202030204" pitchFamily="34" charset="0"/>
                <a:hlinkClick r:id="rId3"/>
              </a:rPr>
              <a:t>www.ahcnm.org/chambereventscalendar.html</a:t>
            </a:r>
            <a:endParaRPr lang="en-US" altLang="en-US" sz="2000" dirty="0">
              <a:latin typeface="Arial Narrow" panose="020B0606020202030204" pitchFamily="34" charset="0"/>
            </a:endParaRP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NM Business Calendar, </a:t>
            </a:r>
            <a:r>
              <a:rPr lang="en-US" altLang="en-US" sz="2000" u="sng" dirty="0">
                <a:latin typeface="Arial Narrow" panose="020B0606020202030204" pitchFamily="34" charset="0"/>
                <a:hlinkClick r:id="rId4"/>
              </a:rPr>
              <a:t>www.bizcalendar.org</a:t>
            </a:r>
            <a:r>
              <a:rPr lang="en-US" altLang="en-US" sz="2000" dirty="0">
                <a:latin typeface="Arial Narrow" panose="020B0606020202030204" pitchFamily="34" charset="0"/>
              </a:rPr>
              <a:t> (Includes key organizations’ event info)</a:t>
            </a: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NM Networking Links,  </a:t>
            </a:r>
            <a:r>
              <a:rPr lang="en-US" altLang="en-US" sz="2000" dirty="0">
                <a:latin typeface="Arial Narrow" panose="020B0606020202030204" pitchFamily="34" charset="0"/>
                <a:hlinkClick r:id="rId5"/>
              </a:rPr>
              <a:t>www.nmnetlinks.com</a:t>
            </a:r>
            <a:r>
              <a:rPr lang="en-US" altLang="en-US" sz="2000" dirty="0">
                <a:latin typeface="Arial Narrow" panose="020B0606020202030204" pitchFamily="34" charset="0"/>
              </a:rPr>
              <a:t>  (4,000+ links, including 500+ associations)</a:t>
            </a: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SpinGo, </a:t>
            </a:r>
            <a:r>
              <a:rPr lang="en-US" altLang="en-US" sz="2000" dirty="0">
                <a:latin typeface="Arial Narrow" panose="020B0606020202030204" pitchFamily="34" charset="0"/>
                <a:hlinkClick r:id="rId6"/>
              </a:rPr>
              <a:t>www.SpinGo.com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</a:p>
          <a:p>
            <a:pPr>
              <a:buFontTx/>
              <a:buNone/>
            </a:pPr>
            <a:endParaRPr lang="en-US" altLang="en-US" sz="1050" dirty="0">
              <a:latin typeface="Arial Narrow" panose="020B0606020202030204" pitchFamily="34" charset="0"/>
            </a:endParaRPr>
          </a:p>
          <a:p>
            <a:pPr lvl="1">
              <a:buNone/>
            </a:pPr>
            <a:r>
              <a:rPr lang="en-US" altLang="en-US" sz="2000" u="sng" dirty="0">
                <a:latin typeface="Arial Narrow" panose="020B0606020202030204" pitchFamily="34" charset="0"/>
              </a:rPr>
              <a:t>Community:</a:t>
            </a: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ABQtodo, </a:t>
            </a:r>
            <a:r>
              <a:rPr lang="en-US" altLang="en-US" sz="2000" u="sng" dirty="0">
                <a:latin typeface="Arial Narrow" panose="020B0606020202030204" pitchFamily="34" charset="0"/>
                <a:hlinkClick r:id="rId7"/>
              </a:rPr>
              <a:t>www.abqtodo.com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Albuquerque the Magazine, </a:t>
            </a:r>
            <a:r>
              <a:rPr lang="en-US" altLang="en-US" sz="2000" u="sng" dirty="0">
                <a:latin typeface="Arial Narrow" panose="020B0606020202030204" pitchFamily="34" charset="0"/>
                <a:hlinkClick r:id="rId8"/>
              </a:rPr>
              <a:t>www.abqthemag.com</a:t>
            </a:r>
            <a:endParaRPr lang="en-US" altLang="en-US" sz="2000" dirty="0">
              <a:latin typeface="Arial Narrow" panose="020B0606020202030204" pitchFamily="34" charset="0"/>
            </a:endParaRP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Center for Nonprofit Excellence, </a:t>
            </a:r>
            <a:r>
              <a:rPr lang="en-US" altLang="en-US" sz="2000" u="sng" dirty="0">
                <a:latin typeface="Arial Narrow" panose="020B0606020202030204" pitchFamily="34" charset="0"/>
                <a:hlinkClick r:id="rId9"/>
              </a:rPr>
              <a:t>https://www.centerfornonprofitexcellence.org/submit-training</a:t>
            </a:r>
            <a:endParaRPr lang="en-US" altLang="en-US" sz="2000" dirty="0">
              <a:latin typeface="Arial Narrow" panose="020B0606020202030204" pitchFamily="34" charset="0"/>
            </a:endParaRP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KUNM Community Calendar, </a:t>
            </a:r>
            <a:r>
              <a:rPr lang="en-US" altLang="en-US" sz="2000" u="sng" dirty="0">
                <a:latin typeface="Arial Narrow" panose="020B0606020202030204" pitchFamily="34" charset="0"/>
                <a:hlinkClick r:id="rId10"/>
              </a:rPr>
              <a:t>http://kunm.org/community-calendar</a:t>
            </a:r>
            <a:r>
              <a:rPr lang="en-US" altLang="en-US" sz="2000" dirty="0">
                <a:latin typeface="Arial Narrow" panose="020B0606020202030204" pitchFamily="34" charset="0"/>
              </a:rPr>
              <a:t>  </a:t>
            </a: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Visit Albuquerque, </a:t>
            </a:r>
            <a:r>
              <a:rPr lang="en-US" altLang="en-US" sz="2000" u="sng" dirty="0">
                <a:latin typeface="Arial Narrow" panose="020B0606020202030204" pitchFamily="34" charset="0"/>
                <a:hlinkClick r:id="rId11"/>
              </a:rPr>
              <a:t>www.visitalbuquerque.org/abq365/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Yelp Albuquerque Events, </a:t>
            </a:r>
            <a:r>
              <a:rPr lang="en-US" altLang="en-US" sz="2000" u="sng" dirty="0">
                <a:latin typeface="Arial Narrow" panose="020B0606020202030204" pitchFamily="34" charset="0"/>
                <a:hlinkClick r:id="rId12"/>
              </a:rPr>
              <a:t>https://www.yelp.com/events/albuquerque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en-US" altLang="en-US" sz="2000" dirty="0">
                <a:latin typeface="Arial Narrow" panose="020B0606020202030204" pitchFamily="34" charset="0"/>
              </a:rPr>
              <a:t>  Your Post (Flying Star and Satellite Coffee Lobbies), </a:t>
            </a:r>
            <a:r>
              <a:rPr lang="en-US" altLang="en-US" sz="2000" u="sng" dirty="0">
                <a:latin typeface="Arial Narrow" panose="020B0606020202030204" pitchFamily="34" charset="0"/>
                <a:hlinkClick r:id="rId13"/>
              </a:rPr>
              <a:t>http://yourpost.com/</a:t>
            </a:r>
            <a:endParaRPr lang="en-US" altLang="en-US" sz="2000" u="sng" dirty="0">
              <a:latin typeface="Arial Narrow" panose="020B0606020202030204" pitchFamily="34" charset="0"/>
            </a:endParaRPr>
          </a:p>
        </p:txBody>
      </p:sp>
      <p:sp>
        <p:nvSpPr>
          <p:cNvPr id="24581" name="Slide Number Placeholder 5">
            <a:extLst>
              <a:ext uri="{FF2B5EF4-FFF2-40B4-BE49-F238E27FC236}">
                <a16:creationId xmlns:a16="http://schemas.microsoft.com/office/drawing/2014/main" id="{20810FB2-EE8A-4C62-A046-EFB9B668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8429341"/>
            <a:ext cx="2844800" cy="486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4F089-D6F1-4B5C-BB17-4A81E2085679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4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5E13D77-6391-41F7-9FDE-4292C982BB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8444" y="381000"/>
            <a:ext cx="1104053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Tips for Networking Online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E76C228D-F8DE-4814-AF7D-4667A3FD9E5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8200" y="1523999"/>
            <a:ext cx="10744200" cy="6096001"/>
          </a:xfrm>
        </p:spPr>
        <p:txBody>
          <a:bodyPr/>
          <a:lstStyle/>
          <a:p>
            <a:r>
              <a:rPr lang="en-US" altLang="en-US" sz="2800" dirty="0"/>
              <a:t>Lights, Camera, Action!:</a:t>
            </a:r>
          </a:p>
          <a:p>
            <a:pPr lvl="1"/>
            <a:r>
              <a:rPr lang="en-US" altLang="en-US" sz="2200" dirty="0"/>
              <a:t>Remember you’re on stage </a:t>
            </a:r>
          </a:p>
          <a:p>
            <a:pPr lvl="1"/>
            <a:r>
              <a:rPr lang="en-US" altLang="en-US" sz="2200" dirty="0"/>
              <a:t>Place sign on door, use proper lighting, put the dogs out</a:t>
            </a:r>
          </a:p>
          <a:p>
            <a:pPr lvl="1"/>
            <a:r>
              <a:rPr lang="en-US" altLang="en-US" sz="2200" dirty="0"/>
              <a:t>Wear the appropriate attire (no pajamas), shave, brush your hear, etc. </a:t>
            </a:r>
          </a:p>
          <a:p>
            <a:pPr lvl="1"/>
            <a:r>
              <a:rPr lang="en-US" altLang="en-US" sz="2200" dirty="0"/>
              <a:t>Pay attention to what can be seen on screen (people can read posters)</a:t>
            </a:r>
          </a:p>
          <a:p>
            <a:pPr lvl="1"/>
            <a:r>
              <a:rPr lang="en-US" altLang="en-US" sz="2200" dirty="0"/>
              <a:t>Include your picture, name, logo, contact information, etc. on the screen</a:t>
            </a:r>
          </a:p>
          <a:p>
            <a:r>
              <a:rPr lang="en-US" altLang="en-US" sz="2800" dirty="0"/>
              <a:t>Create Connections: </a:t>
            </a:r>
          </a:p>
          <a:p>
            <a:pPr lvl="1"/>
            <a:r>
              <a:rPr lang="en-US" altLang="en-US" sz="2200" dirty="0"/>
              <a:t>Select people you want to connect with </a:t>
            </a:r>
          </a:p>
          <a:p>
            <a:pPr lvl="1"/>
            <a:r>
              <a:rPr lang="en-US" altLang="en-US" sz="2200" dirty="0"/>
              <a:t>Introduce yourself through private chat, ask for follow-up meeting</a:t>
            </a:r>
          </a:p>
          <a:p>
            <a:pPr lvl="1"/>
            <a:r>
              <a:rPr lang="en-US" altLang="en-US" sz="2200" dirty="0"/>
              <a:t>Further connect on social media (LinkedIn, etc.) </a:t>
            </a:r>
          </a:p>
          <a:p>
            <a:r>
              <a:rPr lang="en-US" altLang="en-US" sz="3200" dirty="0"/>
              <a:t>Be Memorable:</a:t>
            </a:r>
          </a:p>
          <a:p>
            <a:pPr lvl="1"/>
            <a:r>
              <a:rPr lang="en-US" altLang="en-US" sz="2200" dirty="0"/>
              <a:t>Ask a clever question at the end </a:t>
            </a:r>
          </a:p>
          <a:p>
            <a:pPr lvl="1"/>
            <a:r>
              <a:rPr lang="en-US" altLang="en-US" sz="2200" dirty="0"/>
              <a:t>Promote yourself through your question </a:t>
            </a:r>
          </a:p>
          <a:p>
            <a:pPr lvl="1"/>
            <a:r>
              <a:rPr lang="en-US" altLang="en-US" sz="2200" dirty="0"/>
              <a:t>Add value:  Profits = Revenues - Costs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38D536-110E-4E2C-AF91-E770A931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8429341"/>
            <a:ext cx="2844800" cy="486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4F089-D6F1-4B5C-BB17-4A81E2085679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489" dirty="0"/>
          </a:p>
        </p:txBody>
      </p:sp>
    </p:spTree>
    <p:extLst>
      <p:ext uri="{BB962C8B-B14F-4D97-AF65-F5344CB8AC3E}">
        <p14:creationId xmlns:p14="http://schemas.microsoft.com/office/powerpoint/2010/main" val="30117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565E3-AA5C-4133-BC0F-EAB369F8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93919"/>
            <a:ext cx="6415860" cy="815616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DFD36B-DE23-4496-935F-1B133174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8429341"/>
            <a:ext cx="2844800" cy="4860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68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20817" indent="-508006">
              <a:spcBef>
                <a:spcPct val="20000"/>
              </a:spcBef>
              <a:buChar char="–"/>
              <a:defRPr sz="497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32025" indent="-406405">
              <a:spcBef>
                <a:spcPct val="20000"/>
              </a:spcBef>
              <a:buChar char="•"/>
              <a:defRPr sz="4267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844836" indent="-406405">
              <a:spcBef>
                <a:spcPct val="20000"/>
              </a:spcBef>
              <a:buChar char="–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57646" indent="-406405">
              <a:spcBef>
                <a:spcPct val="20000"/>
              </a:spcBef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7045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8326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9607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908886" indent="-406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55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4F089-D6F1-4B5C-BB17-4A81E2085679}" type="slidenum">
              <a:rPr lang="en-US" altLang="en-US" sz="2489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489" dirty="0"/>
          </a:p>
        </p:txBody>
      </p:sp>
    </p:spTree>
    <p:extLst>
      <p:ext uri="{BB962C8B-B14F-4D97-AF65-F5344CB8AC3E}">
        <p14:creationId xmlns:p14="http://schemas.microsoft.com/office/powerpoint/2010/main" val="12427103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1461</Words>
  <Application>Microsoft Macintosh PowerPoint</Application>
  <PresentationFormat>Custom</PresentationFormat>
  <Paragraphs>223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Courier New</vt:lpstr>
      <vt:lpstr>Times New Roman</vt:lpstr>
      <vt:lpstr>Default Design</vt:lpstr>
      <vt:lpstr>Tips for Networking Online</vt:lpstr>
      <vt:lpstr>Why Networking? </vt:lpstr>
      <vt:lpstr>PowerPoint Presentation</vt:lpstr>
      <vt:lpstr>Make the Most of Your Time</vt:lpstr>
      <vt:lpstr>Strategic Networking Process</vt:lpstr>
      <vt:lpstr>Networking Connecting Points</vt:lpstr>
      <vt:lpstr>Create a Networking Calendar</vt:lpstr>
      <vt:lpstr>Tips for Networking Online</vt:lpstr>
      <vt:lpstr>PowerPoint Presentation</vt:lpstr>
      <vt:lpstr>PowerPoint Presentation</vt:lpstr>
      <vt:lpstr>Networking Tips for Introverts</vt:lpstr>
      <vt:lpstr>Long Term: Stand Out In the Crowd</vt:lpstr>
      <vt:lpstr>When You’re Hosting an Online Meeting</vt:lpstr>
      <vt:lpstr>“Give it Back Better Than You Got it”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Stacy Sacco</dc:creator>
  <cp:lastModifiedBy>Dorothy Stermer</cp:lastModifiedBy>
  <cp:revision>251</cp:revision>
  <cp:lastPrinted>2020-09-07T18:15:02Z</cp:lastPrinted>
  <dcterms:created xsi:type="dcterms:W3CDTF">2009-03-12T03:30:52Z</dcterms:created>
  <dcterms:modified xsi:type="dcterms:W3CDTF">2020-09-08T17:18:49Z</dcterms:modified>
</cp:coreProperties>
</file>